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260" r:id="rId5"/>
    <p:sldId id="261" r:id="rId6"/>
    <p:sldId id="271" r:id="rId7"/>
    <p:sldId id="272" r:id="rId8"/>
    <p:sldId id="275" r:id="rId9"/>
    <p:sldId id="273" r:id="rId10"/>
    <p:sldId id="276" r:id="rId11"/>
    <p:sldId id="274" r:id="rId12"/>
    <p:sldId id="277" r:id="rId13"/>
    <p:sldId id="278" r:id="rId14"/>
    <p:sldId id="279" r:id="rId15"/>
    <p:sldId id="280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42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9/20/2015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9/20/2015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9/20/2015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ebastien.cavaignac@gmail.com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ebastien.cavaignac@gmail.co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wm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png"/><Relationship Id="rId7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microsoft.com/office/2007/relationships/hdphoto" Target="../media/hdphoto1.wdp"/><Relationship Id="rId10" Type="http://schemas.openxmlformats.org/officeDocument/2006/relationships/image" Target="../media/image12.wmf"/><Relationship Id="rId4" Type="http://schemas.openxmlformats.org/officeDocument/2006/relationships/image" Target="../media/image7.png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agro.fr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ANAENSAIA</a:t>
            </a:r>
            <a:endParaRPr lang="fr-FR" noProof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828" y="-140677"/>
            <a:ext cx="10058402" cy="1219200"/>
          </a:xfrm>
        </p:spPr>
        <p:txBody>
          <a:bodyPr>
            <a:normAutofit/>
          </a:bodyPr>
          <a:lstStyle/>
          <a:p>
            <a:r>
              <a:rPr lang="fr-FR" noProof="1" smtClean="0"/>
              <a:t>L’ANAENSAIA en 3 points clefs</a:t>
            </a:r>
            <a:endParaRPr lang="fr-FR" noProof="1"/>
          </a:p>
        </p:txBody>
      </p:sp>
      <p:sp>
        <p:nvSpPr>
          <p:cNvPr id="19" name="PubPieSlice"/>
          <p:cNvSpPr>
            <a:spLocks noEditPoints="1" noChangeArrowheads="1"/>
          </p:cNvSpPr>
          <p:nvPr/>
        </p:nvSpPr>
        <p:spPr bwMode="auto">
          <a:xfrm>
            <a:off x="231164" y="1038304"/>
            <a:ext cx="2374900" cy="2303462"/>
          </a:xfrm>
          <a:custGeom>
            <a:avLst/>
            <a:gdLst>
              <a:gd name="T0" fmla="*/ 860132 w 21600"/>
              <a:gd name="T1" fmla="*/ 44576 h 21600"/>
              <a:gd name="T2" fmla="*/ 1187450 w 21600"/>
              <a:gd name="T3" fmla="*/ 1151731 h 21600"/>
              <a:gd name="T4" fmla="*/ 359314 w 21600"/>
              <a:gd name="T5" fmla="*/ 197713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7823" y="418"/>
                </a:moveTo>
                <a:cubicBezTo>
                  <a:pt x="3191" y="1746"/>
                  <a:pt x="0" y="5981"/>
                  <a:pt x="0" y="10799"/>
                </a:cubicBezTo>
                <a:cubicBezTo>
                  <a:pt x="-1" y="13715"/>
                  <a:pt x="1178" y="16506"/>
                  <a:pt x="3267" y="18540"/>
                </a:cubicBezTo>
                <a:lnTo>
                  <a:pt x="10800" y="10800"/>
                </a:lnTo>
                <a:lnTo>
                  <a:pt x="7823" y="41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68566" y="1772663"/>
            <a:ext cx="43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</a:t>
            </a:r>
            <a:endParaRPr lang="fr-FR" sz="32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11568" y="1038304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Qui ?</a:t>
            </a:r>
            <a:endParaRPr lang="fr-FR" sz="2800" dirty="0"/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2105513" y="1836092"/>
            <a:ext cx="87383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Tous les anciens diplômés des Ecoles d’agronomie, de brasserie, de laiterie et des industries alimentaire de Nancy. 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1245018" y="2977999"/>
            <a:ext cx="87383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Possibilité d’adhérer dès la 3e année d’Ecole à un tarif réduit permettant notamment d’accéder à l’annuaire et aux offres d’emplois.</a:t>
            </a: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312247" y="4309940"/>
            <a:ext cx="107989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Un bureau (mail du président : </a:t>
            </a:r>
            <a:r>
              <a:rPr lang="fr-FR" altLang="fr-FR" sz="2000" dirty="0">
                <a:solidFill>
                  <a:schemeClr val="tx1"/>
                </a:solidFill>
                <a:hlinkClick r:id="rId2"/>
              </a:rPr>
              <a:t>sebastien.cavaignac@gmail.com</a:t>
            </a:r>
            <a:r>
              <a:rPr lang="fr-FR" altLang="fr-FR" sz="2000" dirty="0">
                <a:solidFill>
                  <a:schemeClr val="tx1"/>
                </a:solidFill>
              </a:rPr>
              <a:t>) et un secrétariat </a:t>
            </a:r>
            <a:r>
              <a:rPr lang="fr-FR" altLang="fr-FR" sz="2000" dirty="0" smtClean="0">
                <a:solidFill>
                  <a:schemeClr val="tx1"/>
                </a:solidFill>
              </a:rPr>
              <a:t>(Carmen) </a:t>
            </a:r>
            <a:r>
              <a:rPr lang="fr-FR" altLang="fr-FR" sz="2000" dirty="0">
                <a:solidFill>
                  <a:schemeClr val="tx1"/>
                </a:solidFill>
              </a:rPr>
              <a:t>pour répondre à toutes vos questions. </a:t>
            </a:r>
          </a:p>
        </p:txBody>
      </p:sp>
    </p:spTree>
    <p:extLst>
      <p:ext uri="{BB962C8B-B14F-4D97-AF65-F5344CB8AC3E}">
        <p14:creationId xmlns:p14="http://schemas.microsoft.com/office/powerpoint/2010/main" val="41996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828" y="-140677"/>
            <a:ext cx="10058402" cy="1219200"/>
          </a:xfrm>
        </p:spPr>
        <p:txBody>
          <a:bodyPr>
            <a:normAutofit/>
          </a:bodyPr>
          <a:lstStyle/>
          <a:p>
            <a:r>
              <a:rPr lang="fr-FR" noProof="1" smtClean="0"/>
              <a:t>L’ANAENSAIA en 3 points clefs</a:t>
            </a:r>
            <a:endParaRPr lang="fr-FR" noProof="1"/>
          </a:p>
        </p:txBody>
      </p:sp>
      <p:sp>
        <p:nvSpPr>
          <p:cNvPr id="19" name="PubPieSlice"/>
          <p:cNvSpPr>
            <a:spLocks noEditPoints="1" noChangeArrowheads="1"/>
          </p:cNvSpPr>
          <p:nvPr/>
        </p:nvSpPr>
        <p:spPr bwMode="auto">
          <a:xfrm>
            <a:off x="231164" y="1038304"/>
            <a:ext cx="2374900" cy="2303462"/>
          </a:xfrm>
          <a:custGeom>
            <a:avLst/>
            <a:gdLst>
              <a:gd name="T0" fmla="*/ 860132 w 21600"/>
              <a:gd name="T1" fmla="*/ 44576 h 21600"/>
              <a:gd name="T2" fmla="*/ 1187450 w 21600"/>
              <a:gd name="T3" fmla="*/ 1151731 h 21600"/>
              <a:gd name="T4" fmla="*/ 359314 w 21600"/>
              <a:gd name="T5" fmla="*/ 197713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7823" y="418"/>
                </a:moveTo>
                <a:cubicBezTo>
                  <a:pt x="3191" y="1746"/>
                  <a:pt x="0" y="5981"/>
                  <a:pt x="0" y="10799"/>
                </a:cubicBezTo>
                <a:cubicBezTo>
                  <a:pt x="-1" y="13715"/>
                  <a:pt x="1178" y="16506"/>
                  <a:pt x="3267" y="18540"/>
                </a:cubicBezTo>
                <a:lnTo>
                  <a:pt x="10800" y="10800"/>
                </a:lnTo>
                <a:lnTo>
                  <a:pt x="7823" y="41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68566" y="1772663"/>
            <a:ext cx="43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</a:t>
            </a:r>
            <a:endParaRPr lang="fr-FR" sz="32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11568" y="1038304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Qui ?</a:t>
            </a:r>
            <a:endParaRPr lang="fr-FR" sz="2800" dirty="0"/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2105513" y="1836092"/>
            <a:ext cx="87383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Tous les anciens diplômés des Ecoles d’agronomie, de brasserie, de laiterie et des industries alimentaire de Nancy. 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1245018" y="2977999"/>
            <a:ext cx="87383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Possibilité d’adhérer dès la 3e année d’Ecole à un tarif réduit permettant notamment d’accéder à l’annuaire et aux offres d’emplois.</a:t>
            </a: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312247" y="4309940"/>
            <a:ext cx="107989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Un bureau (mail du président : </a:t>
            </a:r>
            <a:r>
              <a:rPr lang="fr-FR" altLang="fr-FR" sz="2000" dirty="0">
                <a:solidFill>
                  <a:schemeClr val="tx1"/>
                </a:solidFill>
                <a:hlinkClick r:id="rId2"/>
              </a:rPr>
              <a:t>sebastien.cavaignac@gmail.com</a:t>
            </a:r>
            <a:r>
              <a:rPr lang="fr-FR" altLang="fr-FR" sz="2000" dirty="0">
                <a:solidFill>
                  <a:schemeClr val="tx1"/>
                </a:solidFill>
              </a:rPr>
              <a:t>) et un secrétariat </a:t>
            </a:r>
            <a:r>
              <a:rPr lang="fr-FR" altLang="fr-FR" sz="2000" dirty="0" smtClean="0">
                <a:solidFill>
                  <a:schemeClr val="tx1"/>
                </a:solidFill>
              </a:rPr>
              <a:t>(Carmen) </a:t>
            </a:r>
            <a:r>
              <a:rPr lang="fr-FR" altLang="fr-FR" sz="2000" dirty="0">
                <a:solidFill>
                  <a:schemeClr val="tx1"/>
                </a:solidFill>
              </a:rPr>
              <a:t>pour répondre à toutes vos questions. </a:t>
            </a:r>
          </a:p>
        </p:txBody>
      </p:sp>
    </p:spTree>
    <p:extLst>
      <p:ext uri="{BB962C8B-B14F-4D97-AF65-F5344CB8AC3E}">
        <p14:creationId xmlns:p14="http://schemas.microsoft.com/office/powerpoint/2010/main" val="12733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828" y="-140677"/>
            <a:ext cx="10058402" cy="1219200"/>
          </a:xfrm>
        </p:spPr>
        <p:txBody>
          <a:bodyPr>
            <a:normAutofit/>
          </a:bodyPr>
          <a:lstStyle/>
          <a:p>
            <a:r>
              <a:rPr lang="fr-FR" noProof="1" smtClean="0"/>
              <a:t>L’ANAENSAIA </a:t>
            </a:r>
            <a:r>
              <a:rPr lang="fr-FR" noProof="1" smtClean="0"/>
              <a:t>de demain</a:t>
            </a:r>
            <a:endParaRPr lang="fr-FR" noProof="1"/>
          </a:p>
        </p:txBody>
      </p:sp>
      <p:sp>
        <p:nvSpPr>
          <p:cNvPr id="3" name="ZoneTexte 2"/>
          <p:cNvSpPr txBox="1"/>
          <p:nvPr/>
        </p:nvSpPr>
        <p:spPr>
          <a:xfrm>
            <a:off x="386861" y="1307068"/>
            <a:ext cx="38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valeurs communes à tous :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14400" y="1804574"/>
            <a:ext cx="9859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http://vivez-ensaia.univ-lorraine.fr/etre-saien/un-art-de-vivre/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68770" y="2332892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/>
              <a:t>Sens de l’humour et de l’autodérision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Sens de la famille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Sens de la fête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Sens de l’engagement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6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828" y="-140677"/>
            <a:ext cx="10058402" cy="1219200"/>
          </a:xfrm>
        </p:spPr>
        <p:txBody>
          <a:bodyPr>
            <a:normAutofit/>
          </a:bodyPr>
          <a:lstStyle/>
          <a:p>
            <a:r>
              <a:rPr lang="fr-FR" noProof="1" smtClean="0"/>
              <a:t>L’ANAENSAIA </a:t>
            </a:r>
            <a:r>
              <a:rPr lang="fr-FR" noProof="1" smtClean="0"/>
              <a:t>de demain</a:t>
            </a:r>
            <a:endParaRPr lang="fr-FR" noProof="1"/>
          </a:p>
        </p:txBody>
      </p:sp>
      <p:sp>
        <p:nvSpPr>
          <p:cNvPr id="3" name="ZoneTexte 2"/>
          <p:cNvSpPr txBox="1"/>
          <p:nvPr/>
        </p:nvSpPr>
        <p:spPr>
          <a:xfrm>
            <a:off x="386861" y="1307068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Mais des évolutions notables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7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828" y="-140677"/>
            <a:ext cx="10058402" cy="1219200"/>
          </a:xfrm>
        </p:spPr>
        <p:txBody>
          <a:bodyPr>
            <a:normAutofit/>
          </a:bodyPr>
          <a:lstStyle/>
          <a:p>
            <a:r>
              <a:rPr lang="fr-FR" noProof="1" smtClean="0"/>
              <a:t>L’ANAENSAIA </a:t>
            </a:r>
            <a:r>
              <a:rPr lang="fr-FR" noProof="1" smtClean="0"/>
              <a:t>de demain</a:t>
            </a:r>
            <a:endParaRPr lang="fr-FR" noProof="1"/>
          </a:p>
        </p:txBody>
      </p:sp>
      <p:sp>
        <p:nvSpPr>
          <p:cNvPr id="3" name="ZoneTexte 2"/>
          <p:cNvSpPr txBox="1"/>
          <p:nvPr/>
        </p:nvSpPr>
        <p:spPr>
          <a:xfrm>
            <a:off x="386861" y="1307068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 sera la vôtre :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80" y="1161498"/>
            <a:ext cx="4491281" cy="280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92956" y="3200400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Samedi 10 octobre - Paris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53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7230" y="1828800"/>
            <a:ext cx="8264769" cy="1828800"/>
          </a:xfrm>
        </p:spPr>
        <p:txBody>
          <a:bodyPr/>
          <a:lstStyle/>
          <a:p>
            <a:r>
              <a:rPr lang="fr-FR" noProof="1" smtClean="0"/>
              <a:t>Au Nord c’était l’ENSAIA….</a:t>
            </a:r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L’ANAENSAIA en quelques mots</a:t>
            </a:r>
            <a:endParaRPr lang="fr-FR" noProof="1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9A5315"/>
              </a:buClr>
              <a:buNone/>
            </a:pPr>
            <a:r>
              <a:rPr lang="fr-FR" u="sng" noProof="1" smtClean="0"/>
              <a:t>Le sigle : </a:t>
            </a:r>
          </a:p>
          <a:p>
            <a:pPr marL="0" indent="0">
              <a:buClr>
                <a:srgbClr val="9A5315"/>
              </a:buClr>
              <a:buNone/>
            </a:pPr>
            <a:r>
              <a:rPr lang="fr-FR" b="1" noProof="1" smtClean="0"/>
              <a:t>A</a:t>
            </a:r>
            <a:r>
              <a:rPr lang="fr-FR" noProof="1" smtClean="0"/>
              <a:t>ssociation</a:t>
            </a:r>
          </a:p>
          <a:p>
            <a:pPr marL="0" indent="0">
              <a:buClr>
                <a:srgbClr val="9A5315"/>
              </a:buClr>
              <a:buNone/>
            </a:pPr>
            <a:r>
              <a:rPr lang="fr-FR" b="1" noProof="1" smtClean="0"/>
              <a:t>N</a:t>
            </a:r>
            <a:r>
              <a:rPr lang="fr-FR" noProof="1" smtClean="0"/>
              <a:t>ouvelle des </a:t>
            </a:r>
          </a:p>
          <a:p>
            <a:pPr marL="0" indent="0">
              <a:buClr>
                <a:srgbClr val="9A5315"/>
              </a:buClr>
              <a:buNone/>
            </a:pPr>
            <a:r>
              <a:rPr lang="fr-FR" b="1" noProof="1" smtClean="0"/>
              <a:t>A</a:t>
            </a:r>
            <a:r>
              <a:rPr lang="fr-FR" noProof="1" smtClean="0"/>
              <a:t>nciens </a:t>
            </a:r>
          </a:p>
          <a:p>
            <a:pPr marL="0" indent="0">
              <a:buClr>
                <a:srgbClr val="9A5315"/>
              </a:buClr>
              <a:buNone/>
            </a:pPr>
            <a:r>
              <a:rPr lang="fr-FR" b="1" noProof="1" smtClean="0"/>
              <a:t>E</a:t>
            </a:r>
            <a:r>
              <a:rPr lang="fr-FR" noProof="1" smtClean="0"/>
              <a:t>lèves de l’</a:t>
            </a:r>
          </a:p>
          <a:p>
            <a:pPr marL="0" indent="0">
              <a:buClr>
                <a:srgbClr val="9A5315"/>
              </a:buClr>
              <a:buNone/>
            </a:pPr>
            <a:r>
              <a:rPr lang="fr-FR" b="1" noProof="1" smtClean="0"/>
              <a:t>E</a:t>
            </a:r>
            <a:r>
              <a:rPr lang="fr-FR" noProof="1" smtClean="0"/>
              <a:t>NSAIA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Histoire d’une Ecole…</a:t>
            </a:r>
            <a:endParaRPr lang="fr-FR" noProof="1"/>
          </a:p>
        </p:txBody>
      </p:sp>
      <p:pic>
        <p:nvPicPr>
          <p:cNvPr id="7" name="Picture 20" descr="biere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038962"/>
            <a:ext cx="1638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vache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894499"/>
            <a:ext cx="269716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2" b="100000" l="508" r="100000">
                        <a14:foregroundMark x1="70305" y1="36232" x2="70305" y2="36232"/>
                        <a14:foregroundMark x1="60406" y1="34783" x2="60406" y2="34783"/>
                        <a14:foregroundMark x1="55076" y1="35749" x2="64721" y2="47826"/>
                        <a14:foregroundMark x1="51523" y1="41063" x2="51523" y2="41063"/>
                        <a14:foregroundMark x1="52284" y1="41063" x2="64467" y2="66184"/>
                        <a14:foregroundMark x1="65990" y1="85024" x2="69036" y2="74879"/>
                        <a14:foregroundMark x1="77157" y1="66667" x2="93401" y2="45411"/>
                        <a14:foregroundMark x1="77919" y1="81643" x2="98985" y2="71981"/>
                        <a14:foregroundMark x1="76650" y1="79227" x2="96447" y2="69565"/>
                        <a14:foregroundMark x1="59645" y1="79710" x2="70051" y2="81159"/>
                        <a14:foregroundMark x1="37817" y1="38164" x2="37817" y2="38164"/>
                        <a14:foregroundMark x1="39594" y1="62319" x2="39594" y2="62319"/>
                        <a14:foregroundMark x1="34264" y1="64251" x2="44924" y2="64251"/>
                        <a14:foregroundMark x1="36548" y1="74879" x2="36548" y2="74879"/>
                        <a14:foregroundMark x1="40102" y1="84058" x2="39594" y2="73430"/>
                        <a14:foregroundMark x1="36548" y1="84058" x2="36548" y2="61353"/>
                        <a14:foregroundMark x1="18782" y1="91304" x2="18782" y2="91304"/>
                        <a14:foregroundMark x1="18782" y1="86957" x2="18782" y2="86957"/>
                        <a14:foregroundMark x1="45431" y1="35749" x2="45431" y2="35749"/>
                        <a14:foregroundMark x1="44416" y1="36232" x2="45431" y2="27053"/>
                        <a14:foregroundMark x1="44924" y1="18357" x2="44924" y2="18357"/>
                        <a14:foregroundMark x1="34264" y1="17874" x2="34264" y2="15459"/>
                        <a14:foregroundMark x1="36802" y1="10145" x2="38071" y2="9179"/>
                        <a14:foregroundMark x1="9137" y1="89372" x2="11929" y2="91304"/>
                        <a14:foregroundMark x1="10914" y1="89372" x2="11929" y2="75845"/>
                        <a14:foregroundMark x1="12183" y1="94686" x2="27157" y2="89372"/>
                        <a14:foregroundMark x1="26142" y1="87923" x2="22843" y2="85507"/>
                        <a14:foregroundMark x1="23096" y1="94203" x2="22589" y2="96618"/>
                        <a14:foregroundMark x1="49492" y1="82126" x2="34772" y2="84541"/>
                        <a14:foregroundMark x1="46954" y1="87440" x2="32487" y2="87440"/>
                        <a14:foregroundMark x1="31218" y1="85024" x2="34264" y2="82609"/>
                        <a14:foregroundMark x1="47208" y1="81159" x2="43401" y2="78744"/>
                        <a14:foregroundMark x1="72081" y1="81643" x2="71827" y2="76329"/>
                        <a14:foregroundMark x1="69797" y1="85507" x2="70558" y2="77295"/>
                        <a14:foregroundMark x1="73096" y1="81159" x2="70812" y2="84058"/>
                        <a14:foregroundMark x1="66751" y1="74396" x2="58629" y2="77295"/>
                        <a14:foregroundMark x1="34772" y1="25121" x2="34264" y2="14493"/>
                        <a14:foregroundMark x1="73350" y1="74396" x2="75381" y2="74396"/>
                        <a14:foregroundMark x1="57107" y1="77295" x2="59137" y2="84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98" y="1967524"/>
            <a:ext cx="3752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986214" y="395824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Brasserie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27820" y="399341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Laiterie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726983" y="393919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Agronomie</a:t>
            </a:r>
            <a:endParaRPr lang="fr-FR" dirty="0"/>
          </a:p>
        </p:txBody>
      </p:sp>
      <p:sp>
        <p:nvSpPr>
          <p:cNvPr id="10" name="Accolade fermante 9"/>
          <p:cNvSpPr/>
          <p:nvPr/>
        </p:nvSpPr>
        <p:spPr>
          <a:xfrm rot="5400000">
            <a:off x="6381385" y="-709313"/>
            <a:ext cx="386861" cy="105544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80" y="4964357"/>
            <a:ext cx="20859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…. Et d’une association</a:t>
            </a:r>
            <a:endParaRPr lang="fr-FR" noProof="1"/>
          </a:p>
        </p:txBody>
      </p:sp>
      <p:pic>
        <p:nvPicPr>
          <p:cNvPr id="7" name="Picture 20" descr="biere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3" y="1417639"/>
            <a:ext cx="1638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vache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20407"/>
            <a:ext cx="269716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2" b="100000" l="508" r="100000">
                        <a14:foregroundMark x1="70305" y1="36232" x2="70305" y2="36232"/>
                        <a14:foregroundMark x1="60406" y1="34783" x2="60406" y2="34783"/>
                        <a14:foregroundMark x1="55076" y1="35749" x2="64721" y2="47826"/>
                        <a14:foregroundMark x1="51523" y1="41063" x2="51523" y2="41063"/>
                        <a14:foregroundMark x1="52284" y1="41063" x2="64467" y2="66184"/>
                        <a14:foregroundMark x1="65990" y1="85024" x2="69036" y2="74879"/>
                        <a14:foregroundMark x1="77157" y1="66667" x2="93401" y2="45411"/>
                        <a14:foregroundMark x1="77919" y1="81643" x2="98985" y2="71981"/>
                        <a14:foregroundMark x1="76650" y1="79227" x2="96447" y2="69565"/>
                        <a14:foregroundMark x1="59645" y1="79710" x2="70051" y2="81159"/>
                        <a14:foregroundMark x1="37817" y1="38164" x2="37817" y2="38164"/>
                        <a14:foregroundMark x1="39594" y1="62319" x2="39594" y2="62319"/>
                        <a14:foregroundMark x1="34264" y1="64251" x2="44924" y2="64251"/>
                        <a14:foregroundMark x1="36548" y1="74879" x2="36548" y2="74879"/>
                        <a14:foregroundMark x1="40102" y1="84058" x2="39594" y2="73430"/>
                        <a14:foregroundMark x1="36548" y1="84058" x2="36548" y2="61353"/>
                        <a14:foregroundMark x1="18782" y1="91304" x2="18782" y2="91304"/>
                        <a14:foregroundMark x1="18782" y1="86957" x2="18782" y2="86957"/>
                        <a14:foregroundMark x1="45431" y1="35749" x2="45431" y2="35749"/>
                        <a14:foregroundMark x1="44416" y1="36232" x2="45431" y2="27053"/>
                        <a14:foregroundMark x1="44924" y1="18357" x2="44924" y2="18357"/>
                        <a14:foregroundMark x1="34264" y1="17874" x2="34264" y2="15459"/>
                        <a14:foregroundMark x1="36802" y1="10145" x2="38071" y2="9179"/>
                        <a14:foregroundMark x1="9137" y1="89372" x2="11929" y2="91304"/>
                        <a14:foregroundMark x1="10914" y1="89372" x2="11929" y2="75845"/>
                        <a14:foregroundMark x1="12183" y1="94686" x2="27157" y2="89372"/>
                        <a14:foregroundMark x1="26142" y1="87923" x2="22843" y2="85507"/>
                        <a14:foregroundMark x1="23096" y1="94203" x2="22589" y2="96618"/>
                        <a14:foregroundMark x1="49492" y1="82126" x2="34772" y2="84541"/>
                        <a14:foregroundMark x1="46954" y1="87440" x2="32487" y2="87440"/>
                        <a14:foregroundMark x1="31218" y1="85024" x2="34264" y2="82609"/>
                        <a14:foregroundMark x1="47208" y1="81159" x2="43401" y2="78744"/>
                        <a14:foregroundMark x1="72081" y1="81643" x2="71827" y2="76329"/>
                        <a14:foregroundMark x1="69797" y1="85507" x2="70558" y2="77295"/>
                        <a14:foregroundMark x1="73096" y1="81159" x2="70812" y2="84058"/>
                        <a14:foregroundMark x1="66751" y1="74396" x2="58629" y2="77295"/>
                        <a14:foregroundMark x1="34772" y1="25121" x2="34264" y2="14493"/>
                        <a14:foregroundMark x1="73350" y1="74396" x2="75381" y2="74396"/>
                        <a14:foregroundMark x1="57107" y1="77295" x2="59137" y2="84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60" y="865555"/>
            <a:ext cx="3752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570" y="3995887"/>
            <a:ext cx="20859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 descr="MCj0440619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57" y="2420938"/>
            <a:ext cx="1154074" cy="115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MCj0440623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0" y="3470771"/>
            <a:ext cx="1463471" cy="146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MCj0440627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57" y="3681046"/>
            <a:ext cx="1531804" cy="158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MCj0440635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18" y="1984079"/>
            <a:ext cx="1378055" cy="13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3"/>
          <p:cNvSpPr>
            <a:spLocks noChangeShapeType="1"/>
          </p:cNvSpPr>
          <p:nvPr/>
        </p:nvSpPr>
        <p:spPr bwMode="auto">
          <a:xfrm flipV="1">
            <a:off x="2701131" y="4755370"/>
            <a:ext cx="719138" cy="24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1839372" y="2673107"/>
            <a:ext cx="861759" cy="328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7125255" y="2167916"/>
            <a:ext cx="601713" cy="328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H="1" flipV="1">
            <a:off x="7608542" y="3967231"/>
            <a:ext cx="689028" cy="4094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3060700" y="1547446"/>
            <a:ext cx="4922715" cy="4267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31" y="5313790"/>
            <a:ext cx="214947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828" y="-140677"/>
            <a:ext cx="10058402" cy="1219200"/>
          </a:xfrm>
        </p:spPr>
        <p:txBody>
          <a:bodyPr>
            <a:normAutofit/>
          </a:bodyPr>
          <a:lstStyle/>
          <a:p>
            <a:r>
              <a:rPr lang="fr-FR" noProof="1" smtClean="0"/>
              <a:t>L’ANAENSAIA en quelques chiffres</a:t>
            </a:r>
            <a:endParaRPr lang="fr-FR" noProof="1"/>
          </a:p>
        </p:txBody>
      </p:sp>
      <p:pic>
        <p:nvPicPr>
          <p:cNvPr id="12" name="Picture 17" descr="MCj044061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3" y="2210663"/>
            <a:ext cx="1154074" cy="115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MCj044062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6" y="3260496"/>
            <a:ext cx="1463471" cy="146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MCj044062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3" y="3470771"/>
            <a:ext cx="1531804" cy="158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MCj044063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64" y="1773804"/>
            <a:ext cx="1378055" cy="13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173046" y="1337171"/>
            <a:ext cx="4922715" cy="4267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77" y="5103515"/>
            <a:ext cx="214947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335221" y="1337171"/>
            <a:ext cx="3671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fr-FR" altLang="fr-FR" b="1" dirty="0">
                <a:solidFill>
                  <a:schemeClr val="tx1"/>
                </a:solidFill>
              </a:rPr>
              <a:t> </a:t>
            </a:r>
            <a:r>
              <a:rPr lang="fr-FR" altLang="fr-FR" b="1" dirty="0">
                <a:solidFill>
                  <a:schemeClr val="tx1"/>
                </a:solidFill>
              </a:rPr>
              <a:t>119e  </a:t>
            </a:r>
            <a:r>
              <a:rPr lang="fr-FR" altLang="fr-FR" dirty="0" smtClean="0">
                <a:solidFill>
                  <a:schemeClr val="tx1"/>
                </a:solidFill>
              </a:rPr>
              <a:t>année </a:t>
            </a:r>
            <a:r>
              <a:rPr lang="fr-FR" altLang="fr-FR" dirty="0">
                <a:solidFill>
                  <a:schemeClr val="tx1"/>
                </a:solidFill>
              </a:rPr>
              <a:t>de l’association</a:t>
            </a:r>
            <a:r>
              <a:rPr lang="fr-FR" altLang="fr-FR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055946" y="1775321"/>
            <a:ext cx="44323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fr-FR" altLang="fr-FR" b="1" dirty="0">
                <a:solidFill>
                  <a:schemeClr val="tx1"/>
                </a:solidFill>
              </a:rPr>
              <a:t> </a:t>
            </a:r>
            <a:r>
              <a:rPr lang="fr-FR" altLang="fr-FR" b="1" dirty="0" smtClean="0">
                <a:solidFill>
                  <a:schemeClr val="tx1"/>
                </a:solidFill>
              </a:rPr>
              <a:t>10</a:t>
            </a:r>
            <a:r>
              <a:rPr lang="fr-FR" altLang="fr-FR" b="1" dirty="0" smtClean="0">
                <a:solidFill>
                  <a:schemeClr val="tx1"/>
                </a:solidFill>
              </a:rPr>
              <a:t>200 </a:t>
            </a:r>
            <a:r>
              <a:rPr lang="fr-FR" altLang="fr-FR" dirty="0" smtClean="0">
                <a:solidFill>
                  <a:schemeClr val="tx1"/>
                </a:solidFill>
              </a:rPr>
              <a:t>nom  </a:t>
            </a:r>
            <a:r>
              <a:rPr lang="fr-FR" altLang="fr-FR" dirty="0">
                <a:solidFill>
                  <a:schemeClr val="tx1"/>
                </a:solidFill>
              </a:rPr>
              <a:t>dans </a:t>
            </a:r>
            <a:r>
              <a:rPr lang="fr-FR" altLang="fr-FR" dirty="0" smtClean="0">
                <a:solidFill>
                  <a:schemeClr val="tx1"/>
                </a:solidFill>
              </a:rPr>
              <a:t>la base… mais </a:t>
            </a:r>
            <a:r>
              <a:rPr lang="fr-FR" altLang="fr-FR" b="1" dirty="0" smtClean="0">
                <a:solidFill>
                  <a:schemeClr val="tx1"/>
                </a:solidFill>
              </a:rPr>
              <a:t>5000</a:t>
            </a:r>
            <a:r>
              <a:rPr lang="fr-FR" altLang="fr-FR" dirty="0" smtClean="0">
                <a:solidFill>
                  <a:schemeClr val="tx1"/>
                </a:solidFill>
              </a:rPr>
              <a:t> coordonnées  =&gt; nécessité d’actualiser chaque </a:t>
            </a:r>
            <a:r>
              <a:rPr lang="fr-FR" altLang="fr-FR" dirty="0">
                <a:solidFill>
                  <a:schemeClr val="tx1"/>
                </a:solidFill>
              </a:rPr>
              <a:t>année.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200409" y="2705596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fr-FR" altLang="fr-FR" b="1" dirty="0" smtClean="0">
                <a:solidFill>
                  <a:schemeClr val="tx1"/>
                </a:solidFill>
              </a:rPr>
              <a:t> 170 </a:t>
            </a:r>
            <a:r>
              <a:rPr lang="fr-FR" altLang="fr-FR" dirty="0">
                <a:solidFill>
                  <a:schemeClr val="tx1"/>
                </a:solidFill>
              </a:rPr>
              <a:t>nouveaux diplômés chaque année.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343284" y="3439021"/>
            <a:ext cx="2903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fr-FR" altLang="fr-FR" b="1" dirty="0">
                <a:solidFill>
                  <a:schemeClr val="tx1"/>
                </a:solidFill>
              </a:rPr>
              <a:t> 6</a:t>
            </a:r>
            <a:r>
              <a:rPr lang="fr-FR" altLang="fr-FR" b="1" dirty="0">
                <a:solidFill>
                  <a:schemeClr val="tx1"/>
                </a:solidFill>
              </a:rPr>
              <a:t>00 </a:t>
            </a:r>
            <a:r>
              <a:rPr lang="fr-FR" altLang="fr-FR" dirty="0">
                <a:solidFill>
                  <a:schemeClr val="tx1"/>
                </a:solidFill>
              </a:rPr>
              <a:t>adhérents fidèles.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876559" y="3929558"/>
            <a:ext cx="45720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fr-FR" altLang="fr-FR" dirty="0">
                <a:solidFill>
                  <a:schemeClr val="tx1"/>
                </a:solidFill>
              </a:rPr>
              <a:t>Membre actif d’</a:t>
            </a:r>
            <a:r>
              <a:rPr lang="fr-FR" altLang="fr-FR" dirty="0" err="1">
                <a:solidFill>
                  <a:schemeClr val="tx1"/>
                </a:solidFill>
              </a:rPr>
              <a:t>UniAgro</a:t>
            </a:r>
            <a:r>
              <a:rPr lang="fr-FR" altLang="fr-FR" dirty="0">
                <a:solidFill>
                  <a:schemeClr val="tx1"/>
                </a:solidFill>
              </a:rPr>
              <a:t>, réseau de l’ensemble des amicales des Écoles Nationales Supérieures d’Agronomie. Ce réseau est constitué de </a:t>
            </a:r>
            <a:r>
              <a:rPr lang="fr-FR" altLang="fr-FR" b="1" dirty="0">
                <a:solidFill>
                  <a:schemeClr val="tx1"/>
                </a:solidFill>
              </a:rPr>
              <a:t>45 000 </a:t>
            </a:r>
            <a:r>
              <a:rPr lang="fr-FR" altLang="fr-FR" dirty="0">
                <a:solidFill>
                  <a:schemeClr val="tx1"/>
                </a:solidFill>
              </a:rPr>
              <a:t>diplômés,</a:t>
            </a:r>
          </a:p>
          <a:p>
            <a:pPr eaLnBrk="1" hangingPunct="1"/>
            <a:r>
              <a:rPr lang="fr-FR" altLang="fr-FR" dirty="0">
                <a:solidFill>
                  <a:schemeClr val="tx1"/>
                </a:solidFill>
              </a:rPr>
              <a:t>dont </a:t>
            </a:r>
            <a:r>
              <a:rPr lang="fr-FR" altLang="fr-FR" b="1" dirty="0">
                <a:solidFill>
                  <a:schemeClr val="tx1"/>
                </a:solidFill>
              </a:rPr>
              <a:t>15 000 </a:t>
            </a:r>
            <a:r>
              <a:rPr lang="fr-FR" altLang="fr-FR" dirty="0">
                <a:solidFill>
                  <a:schemeClr val="tx1"/>
                </a:solidFill>
              </a:rPr>
              <a:t>participent activement.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335221" y="5729783"/>
            <a:ext cx="2562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fr-FR" altLang="fr-FR" b="1" dirty="0">
                <a:solidFill>
                  <a:schemeClr val="tx1"/>
                </a:solidFill>
              </a:rPr>
              <a:t>4</a:t>
            </a:r>
            <a:r>
              <a:rPr lang="fr-FR" altLang="fr-FR" b="1" dirty="0" smtClean="0">
                <a:solidFill>
                  <a:schemeClr val="tx1"/>
                </a:solidFill>
              </a:rPr>
              <a:t>0 </a:t>
            </a:r>
            <a:r>
              <a:rPr lang="fr-FR" altLang="fr-FR" b="1" dirty="0">
                <a:solidFill>
                  <a:schemeClr val="tx1"/>
                </a:solidFill>
              </a:rPr>
              <a:t>000 € </a:t>
            </a:r>
            <a:r>
              <a:rPr lang="fr-FR" altLang="fr-FR" dirty="0">
                <a:solidFill>
                  <a:schemeClr val="tx1"/>
                </a:solidFill>
              </a:rPr>
              <a:t>de budget.</a:t>
            </a:r>
          </a:p>
        </p:txBody>
      </p:sp>
    </p:spTree>
    <p:extLst>
      <p:ext uri="{BB962C8B-B14F-4D97-AF65-F5344CB8AC3E}">
        <p14:creationId xmlns:p14="http://schemas.microsoft.com/office/powerpoint/2010/main" val="7493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828" y="-140677"/>
            <a:ext cx="10058402" cy="1219200"/>
          </a:xfrm>
        </p:spPr>
        <p:txBody>
          <a:bodyPr>
            <a:normAutofit/>
          </a:bodyPr>
          <a:lstStyle/>
          <a:p>
            <a:r>
              <a:rPr lang="fr-FR" noProof="1" smtClean="0"/>
              <a:t>L’ANAENSAIA en 3 points clefs</a:t>
            </a:r>
            <a:endParaRPr lang="fr-FR" noProof="1"/>
          </a:p>
        </p:txBody>
      </p:sp>
      <p:sp>
        <p:nvSpPr>
          <p:cNvPr id="28" name="PubPieSlice"/>
          <p:cNvSpPr>
            <a:spLocks noEditPoints="1" noChangeArrowheads="1"/>
          </p:cNvSpPr>
          <p:nvPr/>
        </p:nvSpPr>
        <p:spPr bwMode="auto">
          <a:xfrm>
            <a:off x="-440594" y="925466"/>
            <a:ext cx="2374900" cy="2303462"/>
          </a:xfrm>
          <a:custGeom>
            <a:avLst/>
            <a:gdLst>
              <a:gd name="T0" fmla="*/ 2374790 w 21600"/>
              <a:gd name="T1" fmla="*/ 1145759 h 21600"/>
              <a:gd name="T2" fmla="*/ 1187450 w 21600"/>
              <a:gd name="T3" fmla="*/ 1151731 h 21600"/>
              <a:gd name="T4" fmla="*/ 851556 w 21600"/>
              <a:gd name="T5" fmla="*/ 47029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43"/>
                </a:moveTo>
                <a:cubicBezTo>
                  <a:pt x="21569" y="4801"/>
                  <a:pt x="16742" y="0"/>
                  <a:pt x="10800" y="0"/>
                </a:cubicBezTo>
                <a:cubicBezTo>
                  <a:pt x="9765" y="-1"/>
                  <a:pt x="8736" y="148"/>
                  <a:pt x="7745" y="441"/>
                </a:cubicBezTo>
                <a:lnTo>
                  <a:pt x="10800" y="10800"/>
                </a:lnTo>
                <a:lnTo>
                  <a:pt x="21599" y="1074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75808" y="1197133"/>
            <a:ext cx="43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952015" y="967679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Pourquoi ?</a:t>
            </a:r>
            <a:endParaRPr lang="fr-FR" sz="2800" dirty="0"/>
          </a:p>
        </p:txBody>
      </p:sp>
      <p:grpSp>
        <p:nvGrpSpPr>
          <p:cNvPr id="36" name="Group 95"/>
          <p:cNvGrpSpPr>
            <a:grpSpLocks/>
          </p:cNvGrpSpPr>
          <p:nvPr/>
        </p:nvGrpSpPr>
        <p:grpSpPr bwMode="auto">
          <a:xfrm>
            <a:off x="4330894" y="1197133"/>
            <a:ext cx="6804025" cy="5106987"/>
            <a:chOff x="1338" y="1117"/>
            <a:chExt cx="4286" cy="3217"/>
          </a:xfrm>
        </p:grpSpPr>
        <p:pic>
          <p:nvPicPr>
            <p:cNvPr id="37" name="Picture 49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352"/>
              <a:ext cx="52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0" descr="MH9000601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117"/>
              <a:ext cx="70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1" descr="MH900089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2205"/>
              <a:ext cx="83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2" descr="MH9002290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385"/>
              <a:ext cx="74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3" descr="MH9004372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3249"/>
              <a:ext cx="726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4" descr="MH90028074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795"/>
              <a:ext cx="657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6" descr="MH90018246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069"/>
              <a:ext cx="70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57"/>
            <p:cNvSpPr txBox="1">
              <a:spLocks noChangeArrowheads="1"/>
            </p:cNvSpPr>
            <p:nvPr/>
          </p:nvSpPr>
          <p:spPr bwMode="auto">
            <a:xfrm>
              <a:off x="1338" y="2894"/>
              <a:ext cx="8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fr-FR" altLang="fr-FR" dirty="0">
                  <a:solidFill>
                    <a:srgbClr val="FF0000"/>
                  </a:solidFill>
                </a:rPr>
                <a:t>Production</a:t>
              </a:r>
            </a:p>
          </p:txBody>
        </p:sp>
        <p:sp>
          <p:nvSpPr>
            <p:cNvPr id="45" name="Text Box 58"/>
            <p:cNvSpPr txBox="1">
              <a:spLocks noChangeArrowheads="1"/>
            </p:cNvSpPr>
            <p:nvPr/>
          </p:nvSpPr>
          <p:spPr bwMode="auto">
            <a:xfrm>
              <a:off x="3107" y="1842"/>
              <a:ext cx="11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fr-FR" altLang="fr-FR" dirty="0">
                  <a:solidFill>
                    <a:srgbClr val="FF0000"/>
                  </a:solidFill>
                </a:rPr>
                <a:t>Transformation</a:t>
              </a:r>
            </a:p>
          </p:txBody>
        </p:sp>
        <p:sp>
          <p:nvSpPr>
            <p:cNvPr id="46" name="Text Box 59"/>
            <p:cNvSpPr txBox="1">
              <a:spLocks noChangeArrowheads="1"/>
            </p:cNvSpPr>
            <p:nvPr/>
          </p:nvSpPr>
          <p:spPr bwMode="auto">
            <a:xfrm>
              <a:off x="4649" y="3022"/>
              <a:ext cx="9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fr-FR" altLang="fr-FR" dirty="0">
                  <a:solidFill>
                    <a:srgbClr val="FF0000"/>
                  </a:solidFill>
                </a:rPr>
                <a:t>Distribution</a:t>
              </a:r>
            </a:p>
          </p:txBody>
        </p:sp>
        <p:sp>
          <p:nvSpPr>
            <p:cNvPr id="47" name="Text Box 60"/>
            <p:cNvSpPr txBox="1">
              <a:spLocks noChangeArrowheads="1"/>
            </p:cNvSpPr>
            <p:nvPr/>
          </p:nvSpPr>
          <p:spPr bwMode="auto">
            <a:xfrm>
              <a:off x="3833" y="4101"/>
              <a:ext cx="11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fr-FR" altLang="fr-FR" dirty="0">
                  <a:solidFill>
                    <a:srgbClr val="FF0000"/>
                  </a:solidFill>
                </a:rPr>
                <a:t>Consommation</a:t>
              </a:r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2018" y="4101"/>
              <a:ext cx="8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fr-FR" altLang="fr-FR" dirty="0">
                  <a:solidFill>
                    <a:srgbClr val="FF0000"/>
                  </a:solidFill>
                </a:rPr>
                <a:t>Traitement</a:t>
              </a:r>
            </a:p>
          </p:txBody>
        </p:sp>
        <p:sp>
          <p:nvSpPr>
            <p:cNvPr id="49" name="Text Box 62"/>
            <p:cNvSpPr txBox="1">
              <a:spLocks noChangeArrowheads="1"/>
            </p:cNvSpPr>
            <p:nvPr/>
          </p:nvSpPr>
          <p:spPr bwMode="auto">
            <a:xfrm>
              <a:off x="2472" y="2750"/>
              <a:ext cx="88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fr-FR" altLang="fr-FR" dirty="0">
                  <a:solidFill>
                    <a:srgbClr val="FF0000"/>
                  </a:solidFill>
                </a:rPr>
                <a:t>Législation</a:t>
              </a:r>
            </a:p>
          </p:txBody>
        </p:sp>
        <p:sp>
          <p:nvSpPr>
            <p:cNvPr id="50" name="Text Box 63"/>
            <p:cNvSpPr txBox="1">
              <a:spLocks noChangeArrowheads="1"/>
            </p:cNvSpPr>
            <p:nvPr/>
          </p:nvSpPr>
          <p:spPr bwMode="auto">
            <a:xfrm>
              <a:off x="3061" y="3475"/>
              <a:ext cx="8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fr-FR" altLang="fr-FR" dirty="0">
                  <a:solidFill>
                    <a:srgbClr val="FF0000"/>
                  </a:solidFill>
                </a:rPr>
                <a:t>Recherche</a:t>
              </a:r>
            </a:p>
          </p:txBody>
        </p:sp>
        <p:pic>
          <p:nvPicPr>
            <p:cNvPr id="51" name="Picture 64" descr="MH90023719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138"/>
              <a:ext cx="657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 Box 65"/>
            <p:cNvSpPr txBox="1">
              <a:spLocks noChangeArrowheads="1"/>
            </p:cNvSpPr>
            <p:nvPr/>
          </p:nvSpPr>
          <p:spPr bwMode="auto">
            <a:xfrm>
              <a:off x="3923" y="2770"/>
              <a:ext cx="10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fr-FR" altLang="fr-FR" dirty="0">
                  <a:solidFill>
                    <a:srgbClr val="FF0000"/>
                  </a:solidFill>
                </a:rPr>
                <a:t>Financement</a:t>
              </a:r>
            </a:p>
          </p:txBody>
        </p:sp>
        <p:sp>
          <p:nvSpPr>
            <p:cNvPr id="53" name="AutoShape 66"/>
            <p:cNvSpPr>
              <a:spLocks noChangeArrowheads="1"/>
            </p:cNvSpPr>
            <p:nvPr/>
          </p:nvSpPr>
          <p:spPr bwMode="auto">
            <a:xfrm rot="-4791855">
              <a:off x="1882" y="1661"/>
              <a:ext cx="998" cy="725"/>
            </a:xfrm>
            <a:custGeom>
              <a:avLst/>
              <a:gdLst>
                <a:gd name="T0" fmla="*/ 839 w 21600"/>
                <a:gd name="T1" fmla="*/ 97 h 21600"/>
                <a:gd name="T2" fmla="*/ 472 w 21600"/>
                <a:gd name="T3" fmla="*/ 91 h 21600"/>
                <a:gd name="T4" fmla="*/ 669 w 21600"/>
                <a:gd name="T5" fmla="*/ 230 h 21600"/>
                <a:gd name="T6" fmla="*/ 1123 w 21600"/>
                <a:gd name="T7" fmla="*/ 363 h 21600"/>
                <a:gd name="T8" fmla="*/ 873 w 21600"/>
                <a:gd name="T9" fmla="*/ 544 h 21600"/>
                <a:gd name="T10" fmla="*/ 624 w 21600"/>
                <a:gd name="T11" fmla="*/ 36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8 h 21600"/>
                <a:gd name="T20" fmla="*/ 18440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671" y="5399"/>
                    <a:pt x="10542" y="5404"/>
                    <a:pt x="10414" y="5413"/>
                  </a:cubicBezTo>
                  <a:lnTo>
                    <a:pt x="10028" y="27"/>
                  </a:lnTo>
                  <a:cubicBezTo>
                    <a:pt x="10285" y="9"/>
                    <a:pt x="10542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AutoShape 67"/>
            <p:cNvSpPr>
              <a:spLocks noChangeArrowheads="1"/>
            </p:cNvSpPr>
            <p:nvPr/>
          </p:nvSpPr>
          <p:spPr bwMode="auto">
            <a:xfrm>
              <a:off x="4105" y="1434"/>
              <a:ext cx="998" cy="725"/>
            </a:xfrm>
            <a:custGeom>
              <a:avLst/>
              <a:gdLst>
                <a:gd name="T0" fmla="*/ 839 w 21600"/>
                <a:gd name="T1" fmla="*/ 97 h 21600"/>
                <a:gd name="T2" fmla="*/ 472 w 21600"/>
                <a:gd name="T3" fmla="*/ 91 h 21600"/>
                <a:gd name="T4" fmla="*/ 669 w 21600"/>
                <a:gd name="T5" fmla="*/ 230 h 21600"/>
                <a:gd name="T6" fmla="*/ 1123 w 21600"/>
                <a:gd name="T7" fmla="*/ 363 h 21600"/>
                <a:gd name="T8" fmla="*/ 873 w 21600"/>
                <a:gd name="T9" fmla="*/ 544 h 21600"/>
                <a:gd name="T10" fmla="*/ 624 w 21600"/>
                <a:gd name="T11" fmla="*/ 36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8 h 21600"/>
                <a:gd name="T20" fmla="*/ 18440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671" y="5399"/>
                    <a:pt x="10542" y="5404"/>
                    <a:pt x="10414" y="5413"/>
                  </a:cubicBezTo>
                  <a:lnTo>
                    <a:pt x="10028" y="27"/>
                  </a:lnTo>
                  <a:cubicBezTo>
                    <a:pt x="10285" y="9"/>
                    <a:pt x="10542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AutoShape 68"/>
            <p:cNvSpPr>
              <a:spLocks noChangeArrowheads="1"/>
            </p:cNvSpPr>
            <p:nvPr/>
          </p:nvSpPr>
          <p:spPr bwMode="auto">
            <a:xfrm rot="5164517">
              <a:off x="4513" y="3158"/>
              <a:ext cx="998" cy="725"/>
            </a:xfrm>
            <a:custGeom>
              <a:avLst/>
              <a:gdLst>
                <a:gd name="T0" fmla="*/ 839 w 21600"/>
                <a:gd name="T1" fmla="*/ 97 h 21600"/>
                <a:gd name="T2" fmla="*/ 472 w 21600"/>
                <a:gd name="T3" fmla="*/ 91 h 21600"/>
                <a:gd name="T4" fmla="*/ 669 w 21600"/>
                <a:gd name="T5" fmla="*/ 230 h 21600"/>
                <a:gd name="T6" fmla="*/ 1123 w 21600"/>
                <a:gd name="T7" fmla="*/ 363 h 21600"/>
                <a:gd name="T8" fmla="*/ 873 w 21600"/>
                <a:gd name="T9" fmla="*/ 544 h 21600"/>
                <a:gd name="T10" fmla="*/ 624 w 21600"/>
                <a:gd name="T11" fmla="*/ 36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8 h 21600"/>
                <a:gd name="T20" fmla="*/ 18440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671" y="5399"/>
                    <a:pt x="10542" y="5404"/>
                    <a:pt x="10414" y="5413"/>
                  </a:cubicBezTo>
                  <a:lnTo>
                    <a:pt x="10028" y="27"/>
                  </a:lnTo>
                  <a:cubicBezTo>
                    <a:pt x="10285" y="9"/>
                    <a:pt x="10542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AutoShape 69"/>
            <p:cNvSpPr>
              <a:spLocks noChangeArrowheads="1"/>
            </p:cNvSpPr>
            <p:nvPr/>
          </p:nvSpPr>
          <p:spPr bwMode="auto">
            <a:xfrm rot="10800000">
              <a:off x="1565" y="3158"/>
              <a:ext cx="998" cy="725"/>
            </a:xfrm>
            <a:custGeom>
              <a:avLst/>
              <a:gdLst>
                <a:gd name="T0" fmla="*/ 839 w 21600"/>
                <a:gd name="T1" fmla="*/ 97 h 21600"/>
                <a:gd name="T2" fmla="*/ 472 w 21600"/>
                <a:gd name="T3" fmla="*/ 91 h 21600"/>
                <a:gd name="T4" fmla="*/ 669 w 21600"/>
                <a:gd name="T5" fmla="*/ 230 h 21600"/>
                <a:gd name="T6" fmla="*/ 1123 w 21600"/>
                <a:gd name="T7" fmla="*/ 363 h 21600"/>
                <a:gd name="T8" fmla="*/ 873 w 21600"/>
                <a:gd name="T9" fmla="*/ 544 h 21600"/>
                <a:gd name="T10" fmla="*/ 624 w 21600"/>
                <a:gd name="T11" fmla="*/ 36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8 h 21600"/>
                <a:gd name="T20" fmla="*/ 18440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671" y="5399"/>
                    <a:pt x="10542" y="5404"/>
                    <a:pt x="10414" y="5413"/>
                  </a:cubicBezTo>
                  <a:lnTo>
                    <a:pt x="10028" y="27"/>
                  </a:lnTo>
                  <a:cubicBezTo>
                    <a:pt x="10285" y="9"/>
                    <a:pt x="10542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AutoShape 70"/>
            <p:cNvSpPr>
              <a:spLocks noChangeArrowheads="1"/>
            </p:cNvSpPr>
            <p:nvPr/>
          </p:nvSpPr>
          <p:spPr bwMode="auto">
            <a:xfrm>
              <a:off x="3334" y="3748"/>
              <a:ext cx="409" cy="317"/>
            </a:xfrm>
            <a:prstGeom prst="leftArrow">
              <a:avLst>
                <a:gd name="adj1" fmla="val 50000"/>
                <a:gd name="adj2" fmla="val 32256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8" name="AutoShape 72"/>
            <p:cNvSpPr>
              <a:spLocks noChangeArrowheads="1"/>
            </p:cNvSpPr>
            <p:nvPr/>
          </p:nvSpPr>
          <p:spPr bwMode="auto">
            <a:xfrm rot="-3252578">
              <a:off x="3174" y="2138"/>
              <a:ext cx="317" cy="90"/>
            </a:xfrm>
            <a:prstGeom prst="rightArrow">
              <a:avLst>
                <a:gd name="adj1" fmla="val 50000"/>
                <a:gd name="adj2" fmla="val 88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9" name="AutoShape 73"/>
            <p:cNvSpPr>
              <a:spLocks noChangeArrowheads="1"/>
            </p:cNvSpPr>
            <p:nvPr/>
          </p:nvSpPr>
          <p:spPr bwMode="auto">
            <a:xfrm>
              <a:off x="3288" y="2341"/>
              <a:ext cx="317" cy="90"/>
            </a:xfrm>
            <a:prstGeom prst="rightArrow">
              <a:avLst>
                <a:gd name="adj1" fmla="val 50000"/>
                <a:gd name="adj2" fmla="val 88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0" name="AutoShape 74"/>
            <p:cNvSpPr>
              <a:spLocks noChangeArrowheads="1"/>
            </p:cNvSpPr>
            <p:nvPr/>
          </p:nvSpPr>
          <p:spPr bwMode="auto">
            <a:xfrm>
              <a:off x="3288" y="2478"/>
              <a:ext cx="317" cy="90"/>
            </a:xfrm>
            <a:prstGeom prst="rightArrow">
              <a:avLst>
                <a:gd name="adj1" fmla="val 50000"/>
                <a:gd name="adj2" fmla="val 88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1" name="AutoShape 75"/>
            <p:cNvSpPr>
              <a:spLocks noChangeArrowheads="1"/>
            </p:cNvSpPr>
            <p:nvPr/>
          </p:nvSpPr>
          <p:spPr bwMode="auto">
            <a:xfrm rot="2272982">
              <a:off x="3198" y="2614"/>
              <a:ext cx="317" cy="90"/>
            </a:xfrm>
            <a:prstGeom prst="rightArrow">
              <a:avLst>
                <a:gd name="adj1" fmla="val 50000"/>
                <a:gd name="adj2" fmla="val 88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2" name="AutoShape 76"/>
            <p:cNvSpPr>
              <a:spLocks noChangeArrowheads="1"/>
            </p:cNvSpPr>
            <p:nvPr/>
          </p:nvSpPr>
          <p:spPr bwMode="auto">
            <a:xfrm rot="2272982">
              <a:off x="3016" y="2659"/>
              <a:ext cx="317" cy="90"/>
            </a:xfrm>
            <a:prstGeom prst="rightArrow">
              <a:avLst>
                <a:gd name="adj1" fmla="val 50000"/>
                <a:gd name="adj2" fmla="val 88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3" name="AutoShape 77"/>
            <p:cNvSpPr>
              <a:spLocks noChangeArrowheads="1"/>
            </p:cNvSpPr>
            <p:nvPr/>
          </p:nvSpPr>
          <p:spPr bwMode="auto">
            <a:xfrm rot="5643615">
              <a:off x="2768" y="2635"/>
              <a:ext cx="226" cy="91"/>
            </a:xfrm>
            <a:prstGeom prst="rightArrow">
              <a:avLst>
                <a:gd name="adj1" fmla="val 50000"/>
                <a:gd name="adj2" fmla="val 62088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4" name="AutoShape 78"/>
            <p:cNvSpPr>
              <a:spLocks noChangeArrowheads="1"/>
            </p:cNvSpPr>
            <p:nvPr/>
          </p:nvSpPr>
          <p:spPr bwMode="auto">
            <a:xfrm rot="9864386">
              <a:off x="2290" y="2568"/>
              <a:ext cx="431" cy="112"/>
            </a:xfrm>
            <a:prstGeom prst="rightArrow">
              <a:avLst>
                <a:gd name="adj1" fmla="val 50000"/>
                <a:gd name="adj2" fmla="val 96205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5" name="AutoShape 79"/>
            <p:cNvSpPr>
              <a:spLocks noChangeArrowheads="1"/>
            </p:cNvSpPr>
            <p:nvPr/>
          </p:nvSpPr>
          <p:spPr bwMode="auto">
            <a:xfrm rot="-6516765">
              <a:off x="3905" y="2094"/>
              <a:ext cx="272" cy="143"/>
            </a:xfrm>
            <a:prstGeom prst="rightArrow">
              <a:avLst>
                <a:gd name="adj1" fmla="val 50000"/>
                <a:gd name="adj2" fmla="val 47552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6" name="AutoShape 81"/>
            <p:cNvSpPr>
              <a:spLocks noChangeArrowheads="1"/>
            </p:cNvSpPr>
            <p:nvPr/>
          </p:nvSpPr>
          <p:spPr bwMode="auto">
            <a:xfrm>
              <a:off x="4513" y="2478"/>
              <a:ext cx="317" cy="90"/>
            </a:xfrm>
            <a:prstGeom prst="rightArrow">
              <a:avLst>
                <a:gd name="adj1" fmla="val 50000"/>
                <a:gd name="adj2" fmla="val 88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7" name="AutoShape 82"/>
            <p:cNvSpPr>
              <a:spLocks noChangeArrowheads="1"/>
            </p:cNvSpPr>
            <p:nvPr/>
          </p:nvSpPr>
          <p:spPr bwMode="auto">
            <a:xfrm rot="1667402">
              <a:off x="4308" y="2728"/>
              <a:ext cx="317" cy="90"/>
            </a:xfrm>
            <a:prstGeom prst="rightArrow">
              <a:avLst>
                <a:gd name="adj1" fmla="val 50000"/>
                <a:gd name="adj2" fmla="val 88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8" name="AutoShape 83"/>
            <p:cNvSpPr>
              <a:spLocks noChangeArrowheads="1"/>
            </p:cNvSpPr>
            <p:nvPr/>
          </p:nvSpPr>
          <p:spPr bwMode="auto">
            <a:xfrm rot="6963851">
              <a:off x="4014" y="2659"/>
              <a:ext cx="271" cy="90"/>
            </a:xfrm>
            <a:prstGeom prst="rightArrow">
              <a:avLst>
                <a:gd name="adj1" fmla="val 50000"/>
                <a:gd name="adj2" fmla="val 75278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9" name="AutoShape 84"/>
            <p:cNvSpPr>
              <a:spLocks noChangeArrowheads="1"/>
            </p:cNvSpPr>
            <p:nvPr/>
          </p:nvSpPr>
          <p:spPr bwMode="auto">
            <a:xfrm rot="8071349">
              <a:off x="3856" y="2681"/>
              <a:ext cx="226" cy="91"/>
            </a:xfrm>
            <a:prstGeom prst="rightArrow">
              <a:avLst>
                <a:gd name="adj1" fmla="val 50000"/>
                <a:gd name="adj2" fmla="val 62088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0" name="AutoShape 85"/>
            <p:cNvSpPr>
              <a:spLocks noChangeArrowheads="1"/>
            </p:cNvSpPr>
            <p:nvPr/>
          </p:nvSpPr>
          <p:spPr bwMode="auto">
            <a:xfrm rot="9864386">
              <a:off x="3538" y="2568"/>
              <a:ext cx="431" cy="112"/>
            </a:xfrm>
            <a:prstGeom prst="rightArrow">
              <a:avLst>
                <a:gd name="adj1" fmla="val 50000"/>
                <a:gd name="adj2" fmla="val 96205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" name="AutoShape 86"/>
            <p:cNvSpPr>
              <a:spLocks noChangeArrowheads="1"/>
            </p:cNvSpPr>
            <p:nvPr/>
          </p:nvSpPr>
          <p:spPr bwMode="auto">
            <a:xfrm rot="-516222">
              <a:off x="3923" y="3067"/>
              <a:ext cx="317" cy="68"/>
            </a:xfrm>
            <a:prstGeom prst="rightArrow">
              <a:avLst>
                <a:gd name="adj1" fmla="val 50000"/>
                <a:gd name="adj2" fmla="val 116544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" name="AutoShape 88"/>
            <p:cNvSpPr>
              <a:spLocks noChangeArrowheads="1"/>
            </p:cNvSpPr>
            <p:nvPr/>
          </p:nvSpPr>
          <p:spPr bwMode="auto">
            <a:xfrm rot="-6757712">
              <a:off x="3470" y="2840"/>
              <a:ext cx="317" cy="90"/>
            </a:xfrm>
            <a:prstGeom prst="rightArrow">
              <a:avLst>
                <a:gd name="adj1" fmla="val 50000"/>
                <a:gd name="adj2" fmla="val 88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" name="AutoShape 89"/>
            <p:cNvSpPr>
              <a:spLocks noChangeArrowheads="1"/>
            </p:cNvSpPr>
            <p:nvPr/>
          </p:nvSpPr>
          <p:spPr bwMode="auto">
            <a:xfrm rot="-5400000">
              <a:off x="3628" y="2818"/>
              <a:ext cx="317" cy="90"/>
            </a:xfrm>
            <a:prstGeom prst="rightArrow">
              <a:avLst>
                <a:gd name="adj1" fmla="val 50000"/>
                <a:gd name="adj2" fmla="val 88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" name="AutoShape 90"/>
            <p:cNvSpPr>
              <a:spLocks noChangeArrowheads="1"/>
            </p:cNvSpPr>
            <p:nvPr/>
          </p:nvSpPr>
          <p:spPr bwMode="auto">
            <a:xfrm rot="2272982">
              <a:off x="3878" y="3430"/>
              <a:ext cx="317" cy="90"/>
            </a:xfrm>
            <a:prstGeom prst="rightArrow">
              <a:avLst>
                <a:gd name="adj1" fmla="val 50000"/>
                <a:gd name="adj2" fmla="val 88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5" name="AutoShape 91"/>
            <p:cNvSpPr>
              <a:spLocks noChangeArrowheads="1"/>
            </p:cNvSpPr>
            <p:nvPr/>
          </p:nvSpPr>
          <p:spPr bwMode="auto">
            <a:xfrm rot="10800000">
              <a:off x="3152" y="3022"/>
              <a:ext cx="226" cy="91"/>
            </a:xfrm>
            <a:prstGeom prst="rightArrow">
              <a:avLst>
                <a:gd name="adj1" fmla="val 50000"/>
                <a:gd name="adj2" fmla="val 62088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6" name="AutoShape 92"/>
            <p:cNvSpPr>
              <a:spLocks noChangeArrowheads="1"/>
            </p:cNvSpPr>
            <p:nvPr/>
          </p:nvSpPr>
          <p:spPr bwMode="auto">
            <a:xfrm rot="9864386">
              <a:off x="3061" y="3249"/>
              <a:ext cx="431" cy="112"/>
            </a:xfrm>
            <a:prstGeom prst="rightArrow">
              <a:avLst>
                <a:gd name="adj1" fmla="val 50000"/>
                <a:gd name="adj2" fmla="val 96205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77" name="Text Box 93"/>
          <p:cNvSpPr txBox="1">
            <a:spLocks noChangeArrowheads="1"/>
          </p:cNvSpPr>
          <p:nvPr/>
        </p:nvSpPr>
        <p:spPr bwMode="auto">
          <a:xfrm>
            <a:off x="370080" y="2386170"/>
            <a:ext cx="39608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fr-FR" altLang="fr-FR" dirty="0">
                <a:solidFill>
                  <a:schemeClr val="tx1"/>
                </a:solidFill>
              </a:rPr>
              <a:t>Nous occupons tous les maillons de la production au traitement.</a:t>
            </a:r>
          </a:p>
        </p:txBody>
      </p:sp>
      <p:sp>
        <p:nvSpPr>
          <p:cNvPr id="78" name="Text Box 94"/>
          <p:cNvSpPr txBox="1">
            <a:spLocks noChangeArrowheads="1"/>
          </p:cNvSpPr>
          <p:nvPr/>
        </p:nvSpPr>
        <p:spPr bwMode="auto">
          <a:xfrm>
            <a:off x="370079" y="3509326"/>
            <a:ext cx="377989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fr-FR" altLang="fr-FR" dirty="0">
                <a:solidFill>
                  <a:schemeClr val="tx1"/>
                </a:solidFill>
              </a:rPr>
              <a:t>Dans ce monde professionnel complexe, les contacts et connaissances s’avèrent très souvent </a:t>
            </a:r>
            <a:r>
              <a:rPr lang="fr-FR" altLang="fr-FR" dirty="0" smtClean="0">
                <a:solidFill>
                  <a:schemeClr val="tx1"/>
                </a:solidFill>
              </a:rPr>
              <a:t>utiles pour : </a:t>
            </a:r>
          </a:p>
          <a:p>
            <a:pPr eaLnBrk="1" hangingPunct="1"/>
            <a:r>
              <a:rPr lang="fr-FR" altLang="fr-FR" dirty="0">
                <a:solidFill>
                  <a:schemeClr val="tx1"/>
                </a:solidFill>
              </a:rPr>
              <a:t> </a:t>
            </a:r>
            <a:r>
              <a:rPr lang="fr-FR" altLang="fr-FR" dirty="0" smtClean="0">
                <a:solidFill>
                  <a:schemeClr val="tx1"/>
                </a:solidFill>
              </a:rPr>
              <a:t>- trouver des solutions</a:t>
            </a:r>
          </a:p>
          <a:p>
            <a:pPr eaLnBrk="1" hangingPunct="1"/>
            <a:r>
              <a:rPr lang="fr-FR" altLang="fr-FR" dirty="0">
                <a:solidFill>
                  <a:schemeClr val="tx1"/>
                </a:solidFill>
              </a:rPr>
              <a:t> </a:t>
            </a:r>
            <a:r>
              <a:rPr lang="fr-FR" altLang="fr-FR" dirty="0" smtClean="0">
                <a:solidFill>
                  <a:schemeClr val="tx1"/>
                </a:solidFill>
              </a:rPr>
              <a:t>- trouver des partenaires</a:t>
            </a:r>
          </a:p>
          <a:p>
            <a:pPr eaLnBrk="1" hangingPunct="1"/>
            <a:r>
              <a:rPr lang="fr-FR" altLang="fr-FR" dirty="0">
                <a:solidFill>
                  <a:schemeClr val="tx1"/>
                </a:solidFill>
              </a:rPr>
              <a:t> </a:t>
            </a:r>
            <a:r>
              <a:rPr lang="fr-FR" altLang="fr-FR" dirty="0" smtClean="0">
                <a:solidFill>
                  <a:schemeClr val="tx1"/>
                </a:solidFill>
              </a:rPr>
              <a:t>- évoluer dans sa carrière</a:t>
            </a:r>
            <a:endParaRPr lang="fr-FR" alt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828" y="-140677"/>
            <a:ext cx="10058402" cy="1219200"/>
          </a:xfrm>
        </p:spPr>
        <p:txBody>
          <a:bodyPr>
            <a:normAutofit/>
          </a:bodyPr>
          <a:lstStyle/>
          <a:p>
            <a:r>
              <a:rPr lang="fr-FR" noProof="1" smtClean="0"/>
              <a:t>L’ANAENSAIA en 3 points clefs</a:t>
            </a:r>
            <a:endParaRPr lang="fr-FR" noProof="1"/>
          </a:p>
        </p:txBody>
      </p:sp>
      <p:sp>
        <p:nvSpPr>
          <p:cNvPr id="28" name="PubPieSlice"/>
          <p:cNvSpPr>
            <a:spLocks noEditPoints="1" noChangeArrowheads="1"/>
          </p:cNvSpPr>
          <p:nvPr/>
        </p:nvSpPr>
        <p:spPr bwMode="auto">
          <a:xfrm>
            <a:off x="-440594" y="925466"/>
            <a:ext cx="2374900" cy="2303462"/>
          </a:xfrm>
          <a:custGeom>
            <a:avLst/>
            <a:gdLst>
              <a:gd name="T0" fmla="*/ 2374790 w 21600"/>
              <a:gd name="T1" fmla="*/ 1145759 h 21600"/>
              <a:gd name="T2" fmla="*/ 1187450 w 21600"/>
              <a:gd name="T3" fmla="*/ 1151731 h 21600"/>
              <a:gd name="T4" fmla="*/ 851556 w 21600"/>
              <a:gd name="T5" fmla="*/ 47029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43"/>
                </a:moveTo>
                <a:cubicBezTo>
                  <a:pt x="21569" y="4801"/>
                  <a:pt x="16742" y="0"/>
                  <a:pt x="10800" y="0"/>
                </a:cubicBezTo>
                <a:cubicBezTo>
                  <a:pt x="9765" y="-1"/>
                  <a:pt x="8736" y="148"/>
                  <a:pt x="7745" y="441"/>
                </a:cubicBezTo>
                <a:lnTo>
                  <a:pt x="10800" y="10800"/>
                </a:lnTo>
                <a:lnTo>
                  <a:pt x="21599" y="1074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75808" y="1197133"/>
            <a:ext cx="43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952015" y="967679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Pourquoi ?</a:t>
            </a:r>
            <a:endParaRPr lang="fr-FR" sz="2800" dirty="0"/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4711700" y="1278379"/>
            <a:ext cx="49965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fr-FR" altLang="fr-FR" sz="2000" u="sng" dirty="0">
                <a:solidFill>
                  <a:schemeClr val="tx1"/>
                </a:solidFill>
              </a:rPr>
              <a:t>Rester en contact professionnellement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aide à la veille technologique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partenariats professionnels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évolutions, mobilité	</a:t>
            </a: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2734774" y="2853348"/>
            <a:ext cx="61928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/>
            <a:r>
              <a:rPr lang="fr-FR" altLang="fr-FR" sz="2000" u="sng" dirty="0">
                <a:solidFill>
                  <a:schemeClr val="tx1"/>
                </a:solidFill>
              </a:rPr>
              <a:t>Rester en contact amicalement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connaître les évolutions professionnelles et personnelles de chacun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des pied-à-terre dans toutes les régions et dans nombreux pays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manifestations conviviales	</a:t>
            </a:r>
          </a:p>
        </p:txBody>
      </p:sp>
      <p:sp>
        <p:nvSpPr>
          <p:cNvPr id="81" name="Text Box 27"/>
          <p:cNvSpPr txBox="1">
            <a:spLocks noChangeArrowheads="1"/>
          </p:cNvSpPr>
          <p:nvPr/>
        </p:nvSpPr>
        <p:spPr bwMode="auto">
          <a:xfrm>
            <a:off x="512317" y="4917267"/>
            <a:ext cx="66976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fr-FR" altLang="fr-FR" sz="2000" u="sng" dirty="0">
                <a:solidFill>
                  <a:schemeClr val="tx1"/>
                </a:solidFill>
              </a:rPr>
              <a:t>Rester en contact solidairement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aide à la recherche d’emploi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soutient à certaines activités étudiantes	</a:t>
            </a:r>
          </a:p>
        </p:txBody>
      </p:sp>
    </p:spTree>
    <p:extLst>
      <p:ext uri="{BB962C8B-B14F-4D97-AF65-F5344CB8AC3E}">
        <p14:creationId xmlns:p14="http://schemas.microsoft.com/office/powerpoint/2010/main" val="769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828" y="-140677"/>
            <a:ext cx="10058402" cy="1219200"/>
          </a:xfrm>
        </p:spPr>
        <p:txBody>
          <a:bodyPr>
            <a:normAutofit/>
          </a:bodyPr>
          <a:lstStyle/>
          <a:p>
            <a:r>
              <a:rPr lang="fr-FR" noProof="1" smtClean="0"/>
              <a:t>L’ANAENSAIA en 3 points clefs</a:t>
            </a:r>
            <a:endParaRPr lang="fr-FR" noProof="1"/>
          </a:p>
        </p:txBody>
      </p:sp>
      <p:sp>
        <p:nvSpPr>
          <p:cNvPr id="29" name="PubPieSlice"/>
          <p:cNvSpPr>
            <a:spLocks noEditPoints="1" noChangeArrowheads="1"/>
          </p:cNvSpPr>
          <p:nvPr/>
        </p:nvSpPr>
        <p:spPr bwMode="auto">
          <a:xfrm>
            <a:off x="-308096" y="188670"/>
            <a:ext cx="2374900" cy="2303462"/>
          </a:xfrm>
          <a:custGeom>
            <a:avLst/>
            <a:gdLst>
              <a:gd name="T0" fmla="*/ 366350 w 21600"/>
              <a:gd name="T1" fmla="*/ 1983643 h 21600"/>
              <a:gd name="T2" fmla="*/ 1187450 w 21600"/>
              <a:gd name="T3" fmla="*/ 1151731 h 21600"/>
              <a:gd name="T4" fmla="*/ 2374900 w 21600"/>
              <a:gd name="T5" fmla="*/ 1151731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331" y="18601"/>
                </a:moveTo>
                <a:cubicBezTo>
                  <a:pt x="5341" y="20525"/>
                  <a:pt x="8017" y="21600"/>
                  <a:pt x="10800" y="21600"/>
                </a:cubicBezTo>
                <a:cubicBezTo>
                  <a:pt x="16764" y="21599"/>
                  <a:pt x="21600" y="16764"/>
                  <a:pt x="21600" y="10800"/>
                </a:cubicBezTo>
                <a:lnTo>
                  <a:pt x="10800" y="10800"/>
                </a:lnTo>
                <a:lnTo>
                  <a:pt x="3331" y="1860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891076" y="1537102"/>
            <a:ext cx="43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</a:t>
            </a:r>
            <a:endParaRPr lang="fr-FR" sz="32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368060" y="1132492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Comment ?</a:t>
            </a:r>
            <a:endParaRPr lang="fr-FR" sz="2800" dirty="0"/>
          </a:p>
        </p:txBody>
      </p:sp>
      <p:sp>
        <p:nvSpPr>
          <p:cNvPr id="15" name="Oval 43"/>
          <p:cNvSpPr>
            <a:spLocks noChangeArrowheads="1"/>
          </p:cNvSpPr>
          <p:nvPr/>
        </p:nvSpPr>
        <p:spPr bwMode="auto">
          <a:xfrm>
            <a:off x="5291931" y="1357009"/>
            <a:ext cx="5327650" cy="3887788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69" y="1715784"/>
            <a:ext cx="172878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5" descr="logoal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81" y="1860247"/>
            <a:ext cx="8509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6" descr="20080520LOGO%20AGRO%20x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31" y="3300109"/>
            <a:ext cx="2087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20100813logo_Amicale_SupAgr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194" y="2652409"/>
            <a:ext cx="2447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8" descr="logo_agrosren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06" y="2652409"/>
            <a:ext cx="21161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9" descr="Logo_toulou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194" y="3731909"/>
            <a:ext cx="1695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2" descr="logo_uniagro_1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57459"/>
            <a:ext cx="2260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472616" y="2828379"/>
            <a:ext cx="44008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fr-FR" altLang="fr-FR" sz="2000" dirty="0" smtClean="0">
                <a:solidFill>
                  <a:schemeClr val="tx1"/>
                </a:solidFill>
              </a:rPr>
              <a:t>La </a:t>
            </a:r>
            <a:r>
              <a:rPr lang="fr-FR" altLang="fr-FR" sz="2000" dirty="0">
                <a:solidFill>
                  <a:schemeClr val="tx1"/>
                </a:solidFill>
              </a:rPr>
              <a:t>mutualisation de nombreux services et l’accès à un réseau plus vaste via la plateforme </a:t>
            </a:r>
            <a:r>
              <a:rPr lang="fr-FR" altLang="fr-FR" sz="2000" dirty="0" err="1">
                <a:solidFill>
                  <a:schemeClr val="tx1"/>
                </a:solidFill>
              </a:rPr>
              <a:t>Uniagro</a:t>
            </a:r>
            <a:endParaRPr lang="fr-FR" altLang="fr-FR" sz="2000" dirty="0">
              <a:solidFill>
                <a:schemeClr val="tx1"/>
              </a:solidFill>
            </a:endParaRPr>
          </a:p>
        </p:txBody>
      </p:sp>
      <p:sp>
        <p:nvSpPr>
          <p:cNvPr id="27" name="Text Box 53"/>
          <p:cNvSpPr txBox="1">
            <a:spLocks noChangeArrowheads="1"/>
          </p:cNvSpPr>
          <p:nvPr/>
        </p:nvSpPr>
        <p:spPr bwMode="auto">
          <a:xfrm>
            <a:off x="224723" y="4981638"/>
            <a:ext cx="48966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fr-FR" altLang="fr-FR" sz="2000" dirty="0">
                <a:solidFill>
                  <a:schemeClr val="tx1"/>
                </a:solidFill>
              </a:rPr>
              <a:t>En adhérant à l’ANAENSAIA, vous avez accès à tout le réseau </a:t>
            </a:r>
            <a:r>
              <a:rPr lang="fr-FR" altLang="fr-FR" sz="2000" dirty="0" err="1">
                <a:solidFill>
                  <a:schemeClr val="tx1"/>
                </a:solidFill>
              </a:rPr>
              <a:t>Uniagro</a:t>
            </a:r>
            <a:endParaRPr lang="fr-FR" alt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3828" y="-140677"/>
            <a:ext cx="10058402" cy="1219200"/>
          </a:xfrm>
        </p:spPr>
        <p:txBody>
          <a:bodyPr>
            <a:normAutofit/>
          </a:bodyPr>
          <a:lstStyle/>
          <a:p>
            <a:r>
              <a:rPr lang="fr-FR" noProof="1" smtClean="0"/>
              <a:t>L’ANAENSAIA en 3 points clefs</a:t>
            </a:r>
            <a:endParaRPr lang="fr-FR" noProof="1"/>
          </a:p>
        </p:txBody>
      </p:sp>
      <p:sp>
        <p:nvSpPr>
          <p:cNvPr id="29" name="PubPieSlice"/>
          <p:cNvSpPr>
            <a:spLocks noEditPoints="1" noChangeArrowheads="1"/>
          </p:cNvSpPr>
          <p:nvPr/>
        </p:nvSpPr>
        <p:spPr bwMode="auto">
          <a:xfrm>
            <a:off x="-308096" y="188670"/>
            <a:ext cx="2374900" cy="2303462"/>
          </a:xfrm>
          <a:custGeom>
            <a:avLst/>
            <a:gdLst>
              <a:gd name="T0" fmla="*/ 366350 w 21600"/>
              <a:gd name="T1" fmla="*/ 1983643 h 21600"/>
              <a:gd name="T2" fmla="*/ 1187450 w 21600"/>
              <a:gd name="T3" fmla="*/ 1151731 h 21600"/>
              <a:gd name="T4" fmla="*/ 2374900 w 21600"/>
              <a:gd name="T5" fmla="*/ 1151731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331" y="18601"/>
                </a:moveTo>
                <a:cubicBezTo>
                  <a:pt x="5341" y="20525"/>
                  <a:pt x="8017" y="21600"/>
                  <a:pt x="10800" y="21600"/>
                </a:cubicBezTo>
                <a:cubicBezTo>
                  <a:pt x="16764" y="21599"/>
                  <a:pt x="21600" y="16764"/>
                  <a:pt x="21600" y="10800"/>
                </a:cubicBezTo>
                <a:lnTo>
                  <a:pt x="10800" y="10800"/>
                </a:lnTo>
                <a:lnTo>
                  <a:pt x="3331" y="1860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891076" y="1537102"/>
            <a:ext cx="43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</a:t>
            </a:r>
            <a:endParaRPr lang="fr-FR" sz="32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368060" y="1132492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Comment ?</a:t>
            </a:r>
            <a:endParaRPr lang="fr-FR" sz="2800" dirty="0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368060" y="1649507"/>
            <a:ext cx="87219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Un annuaire avec classements professionnel et géographique, sur internet (</a:t>
            </a:r>
            <a:r>
              <a:rPr lang="fr-FR" altLang="fr-FR" sz="2000" dirty="0">
                <a:solidFill>
                  <a:schemeClr val="tx1"/>
                </a:solidFill>
                <a:hlinkClick r:id="rId2"/>
              </a:rPr>
              <a:t>www.uniagro.fr</a:t>
            </a:r>
            <a:r>
              <a:rPr lang="fr-FR" altLang="fr-FR" sz="2000" dirty="0">
                <a:solidFill>
                  <a:schemeClr val="tx1"/>
                </a:solidFill>
              </a:rPr>
              <a:t>), ou papier (voir </a:t>
            </a:r>
            <a:r>
              <a:rPr lang="fr-FR" altLang="fr-FR" sz="2000" dirty="0" smtClean="0">
                <a:solidFill>
                  <a:schemeClr val="tx1"/>
                </a:solidFill>
              </a:rPr>
              <a:t>Carmen au </a:t>
            </a:r>
            <a:r>
              <a:rPr lang="fr-FR" altLang="fr-FR" sz="2000" dirty="0">
                <a:solidFill>
                  <a:schemeClr val="tx1"/>
                </a:solidFill>
              </a:rPr>
              <a:t>secrétariat de </a:t>
            </a:r>
            <a:r>
              <a:rPr lang="fr-FR" altLang="fr-FR" sz="2000" dirty="0" smtClean="0">
                <a:solidFill>
                  <a:schemeClr val="tx1"/>
                </a:solidFill>
              </a:rPr>
              <a:t>l’association :  nouvelle version en novembre)</a:t>
            </a:r>
            <a:endParaRPr lang="fr-FR" altLang="fr-FR" sz="2000" dirty="0">
              <a:solidFill>
                <a:schemeClr val="tx1"/>
              </a:solidFill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55515" y="2831117"/>
            <a:ext cx="101766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Une communication des actualités de l’Ecole </a:t>
            </a:r>
            <a:r>
              <a:rPr lang="fr-FR" altLang="fr-FR" sz="2000" dirty="0" smtClean="0">
                <a:solidFill>
                  <a:schemeClr val="tx1"/>
                </a:solidFill>
              </a:rPr>
              <a:t>(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Croq’Info</a:t>
            </a:r>
            <a:r>
              <a:rPr lang="fr-FR" altLang="fr-FR" sz="2000" dirty="0" smtClean="0">
                <a:solidFill>
                  <a:schemeClr val="tx1"/>
                </a:solidFill>
              </a:rPr>
              <a:t>), </a:t>
            </a:r>
            <a:r>
              <a:rPr lang="fr-FR" altLang="fr-FR" sz="2000" dirty="0">
                <a:solidFill>
                  <a:schemeClr val="tx1"/>
                </a:solidFill>
              </a:rPr>
              <a:t>de l’association (site internet, bulletin d’info et newsletter), de la filière (revue Agro </a:t>
            </a:r>
            <a:r>
              <a:rPr lang="fr-FR" altLang="fr-FR" sz="2000" dirty="0" err="1">
                <a:solidFill>
                  <a:schemeClr val="tx1"/>
                </a:solidFill>
              </a:rPr>
              <a:t>Mag</a:t>
            </a:r>
            <a:r>
              <a:rPr lang="fr-FR" altLang="fr-FR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23239" y="3831149"/>
            <a:ext cx="108957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Des rencontres conviviales en régions mais surtout une grande fête annuelle au cours d’un week-end de retrouvailles, cette année du </a:t>
            </a:r>
            <a:r>
              <a:rPr lang="fr-FR" altLang="fr-FR" sz="2000" dirty="0" smtClean="0">
                <a:solidFill>
                  <a:schemeClr val="tx1"/>
                </a:solidFill>
              </a:rPr>
              <a:t>31 </a:t>
            </a:r>
            <a:r>
              <a:rPr lang="fr-FR" altLang="fr-FR" sz="2000" dirty="0">
                <a:solidFill>
                  <a:schemeClr val="tx1"/>
                </a:solidFill>
              </a:rPr>
              <a:t>au </a:t>
            </a:r>
            <a:r>
              <a:rPr lang="fr-FR" altLang="fr-FR" sz="2000" dirty="0" smtClean="0">
                <a:solidFill>
                  <a:schemeClr val="tx1"/>
                </a:solidFill>
              </a:rPr>
              <a:t>2 novembre à Nancy</a:t>
            </a:r>
            <a:endParaRPr lang="fr-FR" altLang="fr-FR" sz="2000" dirty="0">
              <a:solidFill>
                <a:schemeClr val="tx1"/>
              </a:solidFill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23239" y="4783742"/>
            <a:ext cx="113529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 De nombreux services d’aides à la mobilité, la recherche d’emploi, l’échange au sein de groupes professionnels (voir présentation </a:t>
            </a:r>
            <a:r>
              <a:rPr lang="fr-FR" altLang="fr-FR" sz="2000" dirty="0" err="1">
                <a:solidFill>
                  <a:schemeClr val="tx1"/>
                </a:solidFill>
              </a:rPr>
              <a:t>Uniagro</a:t>
            </a:r>
            <a:r>
              <a:rPr lang="fr-FR" altLang="fr-FR" sz="2000" dirty="0">
                <a:solidFill>
                  <a:schemeClr val="tx1"/>
                </a:solidFill>
              </a:rPr>
              <a:t> juste après)</a:t>
            </a:r>
          </a:p>
        </p:txBody>
      </p:sp>
    </p:spTree>
    <p:extLst>
      <p:ext uri="{BB962C8B-B14F-4D97-AF65-F5344CB8AC3E}">
        <p14:creationId xmlns:p14="http://schemas.microsoft.com/office/powerpoint/2010/main" val="28479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</p:bld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" id="{A62416C7-154E-4BBA-A2A9-EF4E5612367C}" vid="{9E8E00A5-0EB1-41EA-BCE3-B5198EA9E9F8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590</Words>
  <Application>Microsoft Office PowerPoint</Application>
  <PresentationFormat>Personnalisé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TS103431377</vt:lpstr>
      <vt:lpstr>ANAENSAIA</vt:lpstr>
      <vt:lpstr>L’ANAENSAIA en quelques mots</vt:lpstr>
      <vt:lpstr>Histoire d’une Ecole…</vt:lpstr>
      <vt:lpstr>…. Et d’une association</vt:lpstr>
      <vt:lpstr>L’ANAENSAIA en quelques chiffres</vt:lpstr>
      <vt:lpstr>L’ANAENSAIA en 3 points clefs</vt:lpstr>
      <vt:lpstr>L’ANAENSAIA en 3 points clefs</vt:lpstr>
      <vt:lpstr>L’ANAENSAIA en 3 points clefs</vt:lpstr>
      <vt:lpstr>L’ANAENSAIA en 3 points clefs</vt:lpstr>
      <vt:lpstr>L’ANAENSAIA en 3 points clefs</vt:lpstr>
      <vt:lpstr>L’ANAENSAIA en 3 points clefs</vt:lpstr>
      <vt:lpstr>L’ANAENSAIA de demain</vt:lpstr>
      <vt:lpstr>L’ANAENSAIA de demain</vt:lpstr>
      <vt:lpstr>L’ANAENSAIA de demain</vt:lpstr>
      <vt:lpstr>Au Nord c’était l’ENSAIA….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2013-10-02T19:28:56Z</dcterms:created>
  <dcterms:modified xsi:type="dcterms:W3CDTF">2015-09-20T11:51:11Z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